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363" r:id="rId2"/>
    <p:sldId id="407" r:id="rId3"/>
    <p:sldId id="369" r:id="rId4"/>
    <p:sldId id="352" r:id="rId5"/>
    <p:sldId id="408" r:id="rId6"/>
    <p:sldId id="368" r:id="rId7"/>
    <p:sldId id="351" r:id="rId8"/>
    <p:sldId id="409" r:id="rId9"/>
    <p:sldId id="410" r:id="rId10"/>
    <p:sldId id="411" r:id="rId11"/>
    <p:sldId id="412" r:id="rId12"/>
    <p:sldId id="353" r:id="rId13"/>
    <p:sldId id="413" r:id="rId14"/>
    <p:sldId id="414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84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6A6B67-884D-4491-8D23-6089342AB8AD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00DB59-7108-4B8B-AC8D-D83181CF1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2706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85C911-9E6D-4348-8413-100CA26759D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4623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68CD0-3684-FD07-4D40-069AEC2CE7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4BE388-D697-A4AB-D44E-4894A78B9E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A550CA-B2D5-5DB5-9486-4C20DF1E2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CC303-A2F1-433D-888C-763BCA8600E4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E3E35E-D494-C8A3-D9FA-899DD3F49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2DFA63-FEEA-CA84-9D02-E45C60DC9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D9438-6B89-442F-B1A6-60F50A2D19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466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0D012-076E-F03B-7F84-AB13BDE97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61D321-6CB7-6B47-A27B-5737398722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D31832-3B54-FCB9-7DEA-0FACE90C3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CC303-A2F1-433D-888C-763BCA8600E4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778204-2C74-E76C-46F8-51F33DA44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245498-0DED-E00E-7D76-9AFED2712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D9438-6B89-442F-B1A6-60F50A2D19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6321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A00FC-4F6B-4FE6-BAF0-DA049572B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EB24F2-5A10-D006-CF1E-F5D149EFC0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3A73F9-ECC9-C566-72A3-6D66BA988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CC303-A2F1-433D-888C-763BCA8600E4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82E7E4-82F7-F277-0AB6-17B905C92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7318C8-F3D4-5ED5-9C6B-7A86E021E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D9438-6B89-442F-B1A6-60F50A2D19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858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FA84F-6C94-4626-5F29-86B784378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2BFA9E-AF4B-47A5-2C3A-284109C08A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47016B-C03F-4A7F-2C69-7645C89EF2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9709C9-A2BF-5DD5-6417-018830520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CC303-A2F1-433D-888C-763BCA8600E4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57A089-EAC4-9FBC-AF00-5AFD83C95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7CA04C-D76D-8544-8D01-72B5469FA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D9438-6B89-442F-B1A6-60F50A2D19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838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B2D47-7F14-85A0-825F-53E350DB4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576900-6625-13E5-5FB5-94D948C074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D286DF-0064-C2D2-7BB2-17CEBCD084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8F8DE4-AA51-A88F-C8B2-8DBFC6994A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B7A3AB7-E342-BDEA-E600-1C885D9FA6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E27C3F8-3D1D-9195-0BF9-68AA0B8EF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CC303-A2F1-433D-888C-763BCA8600E4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F6CD7A5-BDD8-39FD-7C36-FAEC4E8CB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7FA0698-1A31-09B0-A4CD-8570BB550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D9438-6B89-442F-B1A6-60F50A2D19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562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6F46B-7D07-EE7E-C801-DF86EE290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AB702F-68B2-70E2-62E2-BB327B1E0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CC303-A2F1-433D-888C-763BCA8600E4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4F488B-93A8-2E79-C2D4-360EBB1E8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C7D38E-F014-1D33-AE87-5DDCEA4F3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D9438-6B89-442F-B1A6-60F50A2D19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039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59FBCB-7CA4-BF4B-146C-315938806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CC303-A2F1-433D-888C-763BCA8600E4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0663B7-9C6C-3ECE-C961-9EAE8C144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E597D0-2052-EE16-7CEE-DE5A1D198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D9438-6B89-442F-B1A6-60F50A2D19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192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5C7C9-C933-BDC1-C7E3-7564EFB93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F38572-2B0B-0EC3-7283-4FF00403AE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DCD1CE-6AB2-4AC2-7FFA-1C215B2973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FE0EA-B6CF-BAE2-2267-D84AA5CB2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CC303-A2F1-433D-888C-763BCA8600E4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254C00-C405-ECE3-A007-57575BB09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AC10BB-A6E3-5DB0-789B-AD9D5E038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D9438-6B89-442F-B1A6-60F50A2D19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670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2520E-43F6-162D-C43E-F8ECFC39B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0F6709C-B87D-0AE3-B23D-157759A8B5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AFA6B3-8DB0-065C-F95C-F9C3B464FE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FF545C-48F3-BE34-0CE8-7366E0A31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CC303-A2F1-433D-888C-763BCA8600E4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5B46D3-2B4C-1D5B-84F9-06F78412C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17008E-62FC-171A-BCBB-4F019DC0E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D9438-6B89-442F-B1A6-60F50A2D19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964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55EC2-914A-84BF-E2D1-3A2C6C762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A0B163-5482-120D-D824-1D4D232779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28D25F-567F-B1C0-5FA2-8C96E15C02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CC303-A2F1-433D-888C-763BCA8600E4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569ED0-DD9D-03A6-F0D5-900F4FBB1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73EF36-B5C0-37F4-8C9A-CC88420A0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D9438-6B89-442F-B1A6-60F50A2D19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854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42283DC-6B88-54BF-F1EB-1ED0A743B0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89AD0E-050E-9BF2-36A0-C2DE540277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EB7C26-1F55-9F27-EB72-24C0259FF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CC303-A2F1-433D-888C-763BCA8600E4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C8B7B6-40BE-8E18-008A-7BB70697C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4372D2-E4BC-B9D7-8E73-CD6F92810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D9438-6B89-442F-B1A6-60F50A2D19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745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99A8AE2-56B1-C654-9D40-DCC4C05AD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71E017-163D-E3E4-74DA-1175735B9E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0E591F-2B07-B710-3B65-3370C44414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ECC303-A2F1-433D-888C-763BCA8600E4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6857B0-7751-0172-4ABA-6C55BCDBA7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63A9D2-CE7A-091F-C5DD-03A50F177E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35D9438-6B89-442F-B1A6-60F50A2D19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593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1D4D38-3A00-29DE-C5F5-BA57AD82D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/>
              <a:t>Crop Profile: Tulsi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406E87-482A-ED20-F851-7BFF699F03A5}"/>
              </a:ext>
            </a:extLst>
          </p:cNvPr>
          <p:cNvSpPr txBox="1"/>
          <p:nvPr/>
        </p:nvSpPr>
        <p:spPr>
          <a:xfrm>
            <a:off x="101600" y="2743200"/>
            <a:ext cx="5608320" cy="36131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900" b="1" i="1" dirty="0" err="1"/>
              <a:t>Ocimum</a:t>
            </a:r>
            <a:r>
              <a:rPr lang="en-US" sz="1900" b="1" i="1" dirty="0"/>
              <a:t> </a:t>
            </a:r>
            <a:r>
              <a:rPr lang="en-US" sz="1900" b="1" dirty="0"/>
              <a:t>spp.</a:t>
            </a:r>
          </a:p>
          <a:p>
            <a:pPr indent="-228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900" b="1" dirty="0"/>
              <a:t>Family: </a:t>
            </a:r>
            <a:r>
              <a:rPr lang="en-US" sz="1900" b="1" dirty="0" err="1"/>
              <a:t>Lamiaceae</a:t>
            </a:r>
            <a:r>
              <a:rPr lang="en-US" sz="1900" b="1" dirty="0"/>
              <a:t> </a:t>
            </a:r>
          </a:p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b="1" dirty="0"/>
              <a:t>Part used: </a:t>
            </a:r>
            <a:r>
              <a:rPr lang="en-US" sz="1900" dirty="0"/>
              <a:t>leaves</a:t>
            </a:r>
            <a:endParaRPr lang="en-US" sz="1900" b="1" dirty="0"/>
          </a:p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b="1" dirty="0"/>
              <a:t>Life history: </a:t>
            </a:r>
            <a:r>
              <a:rPr lang="en-US" sz="1900" dirty="0"/>
              <a:t>tender annual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b="1" dirty="0"/>
              <a:t>Transplant time: </a:t>
            </a:r>
            <a:r>
              <a:rPr lang="en-US" sz="1900" dirty="0"/>
              <a:t>6 weeks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b="1" dirty="0"/>
              <a:t>Spacing: </a:t>
            </a:r>
            <a:r>
              <a:rPr lang="en-US" sz="1900" dirty="0"/>
              <a:t>7 - 14” in row, 30” between row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b="1" dirty="0"/>
              <a:t>Harvest date: </a:t>
            </a:r>
            <a:r>
              <a:rPr lang="en-US" sz="1900" dirty="0"/>
              <a:t>June – October, multiple cuttings</a:t>
            </a:r>
            <a:endParaRPr lang="en-US" sz="1900" b="1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b="1" dirty="0"/>
              <a:t>Yield per acre</a:t>
            </a:r>
            <a:r>
              <a:rPr lang="en-US" sz="1900" dirty="0"/>
              <a:t>: 2,200 - 2,600 </a:t>
            </a:r>
            <a:r>
              <a:rPr lang="en-US" sz="1900" dirty="0" err="1"/>
              <a:t>lbs</a:t>
            </a:r>
            <a:r>
              <a:rPr lang="en-US" sz="1900" dirty="0"/>
              <a:t> dry weight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b="1" dirty="0"/>
              <a:t>Price per </a:t>
            </a:r>
            <a:r>
              <a:rPr lang="en-US" sz="1900" b="1" dirty="0" err="1"/>
              <a:t>lb</a:t>
            </a:r>
            <a:r>
              <a:rPr lang="en-US" sz="1900" b="1" dirty="0"/>
              <a:t>: </a:t>
            </a:r>
            <a:r>
              <a:rPr lang="en-US" sz="1900" dirty="0"/>
              <a:t>$16-30, dried crop</a:t>
            </a:r>
          </a:p>
        </p:txBody>
      </p:sp>
      <p:pic>
        <p:nvPicPr>
          <p:cNvPr id="7" name="Picture 6" descr="A field of green plants&#10;&#10;Description automatically generated">
            <a:extLst>
              <a:ext uri="{FF2B5EF4-FFF2-40B4-BE49-F238E27FC236}">
                <a16:creationId xmlns:a16="http://schemas.microsoft.com/office/drawing/2014/main" id="{1B7ABE32-F659-89D4-9582-F1A94624B28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19" r="1" b="1"/>
          <a:stretch/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700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Placeholder 18">
            <a:extLst>
              <a:ext uri="{FF2B5EF4-FFF2-40B4-BE49-F238E27FC236}">
                <a16:creationId xmlns:a16="http://schemas.microsoft.com/office/drawing/2014/main" id="{B14F88D8-A8A4-9AC0-6AA1-A3460EAB4B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30"/>
          <a:stretch/>
        </p:blipFill>
        <p:spPr>
          <a:xfrm>
            <a:off x="-1" y="-2"/>
            <a:ext cx="5410198" cy="6858002"/>
          </a:xfrm>
          <a:prstGeom prst="rect">
            <a:avLst/>
          </a:prstGeom>
        </p:spPr>
      </p:pic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E4C343D-B318-F356-8DC9-6AB893B1C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7360" y="405685"/>
            <a:ext cx="6390639" cy="155930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/>
              <a:t>Tulsi: Special Considerations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D1349E4-4D37-9B8D-0C70-87E7EFA757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317" y="2743200"/>
            <a:ext cx="5247340" cy="349687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000" dirty="0"/>
              <a:t>Some growers report transplant shock-  can be hard to establish in field. Pinching helps. </a:t>
            </a:r>
          </a:p>
          <a:p>
            <a:r>
              <a:rPr lang="en-US" sz="2000" dirty="0"/>
              <a:t>Need to optimize size/timing of transplants if  you intend to harvest multiple cuttings per season. </a:t>
            </a:r>
          </a:p>
          <a:p>
            <a:r>
              <a:rPr lang="en-US" sz="2000" dirty="0"/>
              <a:t>There are multiple species of </a:t>
            </a:r>
            <a:r>
              <a:rPr lang="en-US" sz="2000" dirty="0" err="1"/>
              <a:t>tulsi</a:t>
            </a:r>
            <a:r>
              <a:rPr lang="en-US" sz="2000" dirty="0"/>
              <a:t>!!!</a:t>
            </a:r>
          </a:p>
        </p:txBody>
      </p:sp>
    </p:spTree>
    <p:extLst>
      <p:ext uri="{BB962C8B-B14F-4D97-AF65-F5344CB8AC3E}">
        <p14:creationId xmlns:p14="http://schemas.microsoft.com/office/powerpoint/2010/main" val="2049680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ollage of plants&#10;&#10;Description automatically generated">
            <a:extLst>
              <a:ext uri="{FF2B5EF4-FFF2-40B4-BE49-F238E27FC236}">
                <a16:creationId xmlns:a16="http://schemas.microsoft.com/office/drawing/2014/main" id="{AF7E7486-88BE-BE35-18DE-72C349A4E3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40" y="0"/>
            <a:ext cx="10086919" cy="3982335"/>
          </a:xfrm>
          <a:prstGeom prst="rect">
            <a:avLst/>
          </a:prstGeom>
        </p:spPr>
      </p:pic>
      <p:graphicFrame>
        <p:nvGraphicFramePr>
          <p:cNvPr id="9" name="Content Placeholder 4">
            <a:extLst>
              <a:ext uri="{FF2B5EF4-FFF2-40B4-BE49-F238E27FC236}">
                <a16:creationId xmlns:a16="http://schemas.microsoft.com/office/drawing/2014/main" id="{9D78AF9A-2AF1-3F1C-152A-C1EA244B9BE0}"/>
              </a:ext>
            </a:extLst>
          </p:cNvPr>
          <p:cNvGraphicFramePr>
            <a:graphicFrameLocks/>
          </p:cNvGraphicFramePr>
          <p:nvPr/>
        </p:nvGraphicFramePr>
        <p:xfrm>
          <a:off x="2217963" y="3762223"/>
          <a:ext cx="7756072" cy="2804400"/>
        </p:xfrm>
        <a:graphic>
          <a:graphicData uri="http://schemas.openxmlformats.org/drawingml/2006/table">
            <a:tbl>
              <a:tblPr>
                <a:solidFill>
                  <a:schemeClr val="tx1">
                    <a:lumMod val="75000"/>
                    <a:lumOff val="25000"/>
                  </a:schemeClr>
                </a:solidFill>
              </a:tblPr>
              <a:tblGrid>
                <a:gridCol w="3694876">
                  <a:extLst>
                    <a:ext uri="{9D8B030D-6E8A-4147-A177-3AD203B41FA5}">
                      <a16:colId xmlns:a16="http://schemas.microsoft.com/office/drawing/2014/main" val="3156008372"/>
                    </a:ext>
                  </a:extLst>
                </a:gridCol>
                <a:gridCol w="4061196">
                  <a:extLst>
                    <a:ext uri="{9D8B030D-6E8A-4147-A177-3AD203B41FA5}">
                      <a16:colId xmlns:a16="http://schemas.microsoft.com/office/drawing/2014/main" val="1212316113"/>
                    </a:ext>
                  </a:extLst>
                </a:gridCol>
              </a:tblGrid>
              <a:tr h="64607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cap="none" spc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Tulsi 'Temperate'</a:t>
                      </a:r>
                    </a:p>
                  </a:txBody>
                  <a:tcPr marL="277407" marR="11115" marT="213390" marB="213390" anchor="b">
                    <a:lnL w="38100" cap="flat" cmpd="sng" algn="ctr">
                      <a:noFill/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1" u="none" strike="noStrike" cap="none" spc="0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Ocimum</a:t>
                      </a:r>
                      <a:r>
                        <a:rPr lang="en-US" sz="1800" b="0" i="1" u="none" strike="noStrike" cap="none" spc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800" b="0" i="1" u="none" strike="noStrike" cap="none" spc="0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africanum</a:t>
                      </a:r>
                      <a:r>
                        <a:rPr lang="en-US" sz="1800" b="0" i="1" u="none" strike="noStrike" cap="none" spc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</a:p>
                  </a:txBody>
                  <a:tcPr marL="277407" marR="11115" marT="213390" marB="213390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0396985"/>
                  </a:ext>
                </a:extLst>
              </a:tr>
              <a:tr h="64607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cap="none" spc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Tulsi 'Krishna'</a:t>
                      </a:r>
                    </a:p>
                  </a:txBody>
                  <a:tcPr marL="277407" marR="11115" marT="213390" marB="213390" anchor="b">
                    <a:lnL w="38100" cap="flat" cmpd="sng" algn="ctr">
                      <a:noFill/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1" u="none" strike="noStrike" cap="none" spc="0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Ocimum</a:t>
                      </a:r>
                      <a:r>
                        <a:rPr lang="en-US" sz="1800" b="0" i="1" u="none" strike="noStrike" cap="none" spc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800" b="0" i="1" u="none" strike="noStrike" cap="none" spc="0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tenuiflorum</a:t>
                      </a:r>
                      <a:endParaRPr lang="en-US" sz="1800" b="0" i="1" u="none" strike="noStrike" cap="none" spc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7407" marR="11115" marT="213390" marB="213390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3810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8668315"/>
                  </a:ext>
                </a:extLst>
              </a:tr>
              <a:tr h="64607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cap="none" spc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Tulsi 'Rama'</a:t>
                      </a:r>
                    </a:p>
                  </a:txBody>
                  <a:tcPr marL="277407" marR="11115" marT="213390" marB="213390" anchor="b">
                    <a:lnL w="38100" cap="flat" cmpd="sng" algn="ctr">
                      <a:noFill/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1" u="none" strike="noStrike" cap="none" spc="0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Ocimum</a:t>
                      </a:r>
                      <a:r>
                        <a:rPr lang="en-US" sz="1800" b="0" i="1" u="none" strike="noStrike" cap="none" spc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800" b="0" i="1" u="none" strike="noStrike" cap="none" spc="0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tenuiflorum</a:t>
                      </a:r>
                      <a:endParaRPr lang="en-US" sz="1800" b="0" i="1" u="none" strike="noStrike" cap="none" spc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7407" marR="11115" marT="213390" marB="213390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3810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312631"/>
                  </a:ext>
                </a:extLst>
              </a:tr>
              <a:tr h="64607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cap="none" spc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Tulsi 'Vana'</a:t>
                      </a:r>
                    </a:p>
                  </a:txBody>
                  <a:tcPr marL="277407" marR="11115" marT="213390" marB="213390" anchor="b">
                    <a:lnL w="38100" cap="flat" cmpd="sng" algn="ctr">
                      <a:noFill/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38100" cap="flat" cmpd="sng" algn="ctr">
                      <a:noFill/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1" u="none" strike="noStrike" cap="none" spc="0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Ocimum</a:t>
                      </a:r>
                      <a:r>
                        <a:rPr lang="en-US" sz="1800" b="0" i="1" u="none" strike="noStrike" cap="none" spc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800" b="0" i="1" u="none" strike="noStrike" cap="none" spc="0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gratissimum</a:t>
                      </a:r>
                      <a:endParaRPr lang="en-US" sz="1800" b="0" i="1" u="none" strike="noStrike" cap="none" spc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7407" marR="11115" marT="213390" marB="213390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3810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38100" cap="flat" cmpd="sng" algn="ctr">
                      <a:noFill/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06219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4767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1260199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Tulsi</a:t>
            </a:r>
            <a:br>
              <a:rPr lang="en-US" dirty="0"/>
            </a:br>
            <a:br>
              <a:rPr lang="en-US" dirty="0"/>
            </a:br>
            <a:r>
              <a:rPr lang="en-US" sz="2800" i="1" dirty="0" err="1"/>
              <a:t>Ocimum</a:t>
            </a:r>
            <a:r>
              <a:rPr lang="en-US" sz="2800" i="1" dirty="0"/>
              <a:t> spp.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2849548"/>
              </p:ext>
            </p:extLst>
          </p:nvPr>
        </p:nvGraphicFramePr>
        <p:xfrm>
          <a:off x="3902298" y="105782"/>
          <a:ext cx="7832502" cy="6352491"/>
        </p:xfrm>
        <a:graphic>
          <a:graphicData uri="http://schemas.openxmlformats.org/drawingml/2006/table">
            <a:tbl>
              <a:tblPr/>
              <a:tblGrid>
                <a:gridCol w="716312">
                  <a:extLst>
                    <a:ext uri="{9D8B030D-6E8A-4147-A177-3AD203B41FA5}">
                      <a16:colId xmlns:a16="http://schemas.microsoft.com/office/drawing/2014/main" val="724181969"/>
                    </a:ext>
                  </a:extLst>
                </a:gridCol>
                <a:gridCol w="1423238">
                  <a:extLst>
                    <a:ext uri="{9D8B030D-6E8A-4147-A177-3AD203B41FA5}">
                      <a16:colId xmlns:a16="http://schemas.microsoft.com/office/drawing/2014/main" val="2958801855"/>
                    </a:ext>
                  </a:extLst>
                </a:gridCol>
                <a:gridCol w="1423238">
                  <a:extLst>
                    <a:ext uri="{9D8B030D-6E8A-4147-A177-3AD203B41FA5}">
                      <a16:colId xmlns:a16="http://schemas.microsoft.com/office/drawing/2014/main" val="4104116298"/>
                    </a:ext>
                  </a:extLst>
                </a:gridCol>
                <a:gridCol w="1423238">
                  <a:extLst>
                    <a:ext uri="{9D8B030D-6E8A-4147-A177-3AD203B41FA5}">
                      <a16:colId xmlns:a16="http://schemas.microsoft.com/office/drawing/2014/main" val="1216088544"/>
                    </a:ext>
                  </a:extLst>
                </a:gridCol>
                <a:gridCol w="1423238">
                  <a:extLst>
                    <a:ext uri="{9D8B030D-6E8A-4147-A177-3AD203B41FA5}">
                      <a16:colId xmlns:a16="http://schemas.microsoft.com/office/drawing/2014/main" val="1048489000"/>
                    </a:ext>
                  </a:extLst>
                </a:gridCol>
                <a:gridCol w="1423238">
                  <a:extLst>
                    <a:ext uri="{9D8B030D-6E8A-4147-A177-3AD203B41FA5}">
                      <a16:colId xmlns:a16="http://schemas.microsoft.com/office/drawing/2014/main" val="3023615837"/>
                    </a:ext>
                  </a:extLst>
                </a:gridCol>
              </a:tblGrid>
              <a:tr h="4505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Farm</a:t>
                      </a:r>
                    </a:p>
                  </a:txBody>
                  <a:tcPr marL="9153" marR="9153" marT="91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Density</a:t>
                      </a:r>
                    </a:p>
                  </a:txBody>
                  <a:tcPr marL="9153" marR="9153" marT="91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Spacing</a:t>
                      </a:r>
                    </a:p>
                  </a:txBody>
                  <a:tcPr marL="9153" marR="9153" marT="91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Harvest Timing</a:t>
                      </a:r>
                    </a:p>
                  </a:txBody>
                  <a:tcPr marL="9153" marR="9153" marT="91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Harvest note</a:t>
                      </a:r>
                    </a:p>
                  </a:txBody>
                  <a:tcPr marL="9153" marR="9153" marT="91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Expected Yield</a:t>
                      </a:r>
                    </a:p>
                  </a:txBody>
                  <a:tcPr marL="9153" marR="9153" marT="91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8933703"/>
                  </a:ext>
                </a:extLst>
              </a:tr>
              <a:tr h="129762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A</a:t>
                      </a:r>
                    </a:p>
                  </a:txBody>
                  <a:tcPr marL="9153" marR="9153" marT="9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19,000 plants/acre</a:t>
                      </a:r>
                    </a:p>
                  </a:txBody>
                  <a:tcPr marL="9153" marR="9153" marT="9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28” between rows, 12” in-row spacing</a:t>
                      </a:r>
                    </a:p>
                  </a:txBody>
                  <a:tcPr marL="9153" marR="9153" marT="9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1st cutting ~July 4th and then every 3-4 weeks later thru early Oct </a:t>
                      </a:r>
                    </a:p>
                  </a:txBody>
                  <a:tcPr marL="9153" marR="9153" marT="9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153" marR="9153" marT="9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2,600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lbs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dried/acre</a:t>
                      </a:r>
                    </a:p>
                  </a:txBody>
                  <a:tcPr marL="9153" marR="9153" marT="9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6610153"/>
                  </a:ext>
                </a:extLst>
              </a:tr>
              <a:tr h="92845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B</a:t>
                      </a:r>
                    </a:p>
                  </a:txBody>
                  <a:tcPr marL="9153" marR="9153" marT="9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30,000 plants/acre</a:t>
                      </a:r>
                    </a:p>
                  </a:txBody>
                  <a:tcPr marL="9153" marR="9153" marT="9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30” between rows, 7” in-row spacing</a:t>
                      </a:r>
                    </a:p>
                  </a:txBody>
                  <a:tcPr marL="9153" marR="9153" marT="9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Single cutting mid-late Sep</a:t>
                      </a:r>
                    </a:p>
                  </a:txBody>
                  <a:tcPr marL="9153" marR="9153" marT="9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153" marR="9153" marT="9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2,220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lbs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dried/acre</a:t>
                      </a:r>
                    </a:p>
                  </a:txBody>
                  <a:tcPr marL="9153" marR="9153" marT="9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1840887"/>
                  </a:ext>
                </a:extLst>
              </a:tr>
              <a:tr h="16963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 </a:t>
                      </a:r>
                      <a:r>
                        <a:rPr lang="en-US" sz="16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53" marR="9153" marT="9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153" marR="9153" marT="9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12" between plants</a:t>
                      </a:r>
                    </a:p>
                  </a:txBody>
                  <a:tcPr marL="9153" marR="9153" marT="9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When it starts to bloom; up to 3 times per season</a:t>
                      </a:r>
                    </a:p>
                  </a:txBody>
                  <a:tcPr marL="9153" marR="9153" marT="9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Hand harvest just above where branching starts. Subsequent harvests- above previous cuts. </a:t>
                      </a:r>
                    </a:p>
                  </a:txBody>
                  <a:tcPr marL="9153" marR="9153" marT="9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lb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fresh per plant per season. drying ratio 10:1</a:t>
                      </a:r>
                    </a:p>
                  </a:txBody>
                  <a:tcPr marL="9153" marR="9153" marT="9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4550186"/>
                  </a:ext>
                </a:extLst>
              </a:tr>
              <a:tr h="148525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 D </a:t>
                      </a:r>
                      <a:r>
                        <a:rPr lang="en-US" sz="16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53" marR="9153" marT="9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153" marR="9153" marT="9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28” between rows, 12” in-row spacing</a:t>
                      </a:r>
                    </a:p>
                  </a:txBody>
                  <a:tcPr marL="9153" marR="9153" marT="9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At flowering but before seed; harvest entire aerial part of the plant with multiple cuttings (3-4)</a:t>
                      </a:r>
                    </a:p>
                  </a:txBody>
                  <a:tcPr marL="9153" marR="9153" marT="9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Harvest at flowering but before seed. Harvest whole plant, leaving 6"-8" to regenerate</a:t>
                      </a:r>
                    </a:p>
                  </a:txBody>
                  <a:tcPr marL="9153" marR="9153" marT="9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2,400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lb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/acre dry with multiple cuttings (4:1 drying ratio)</a:t>
                      </a:r>
                    </a:p>
                  </a:txBody>
                  <a:tcPr marL="9153" marR="9153" marT="9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42632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105696"/>
            <a:ext cx="3445099" cy="4199508"/>
          </a:xfrm>
        </p:spPr>
        <p:txBody>
          <a:bodyPr>
            <a:no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800" dirty="0" err="1"/>
              <a:t>Lamiaceae</a:t>
            </a:r>
            <a:r>
              <a:rPr lang="en-US" sz="1800" dirty="0"/>
              <a:t> family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800" dirty="0"/>
              <a:t>Tender annual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800" dirty="0"/>
              <a:t>Species discussion (next slide)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800" dirty="0"/>
              <a:t>Long germination time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800" dirty="0"/>
              <a:t>Sow indoors; transplant at 6+ weeks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800" dirty="0"/>
              <a:t>Harvest when cool, process immediately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800" dirty="0"/>
              <a:t>Post-harvest drying 100-</a:t>
            </a:r>
            <a:r>
              <a:rPr lang="en-US" sz="1800" dirty="0" err="1"/>
              <a:t>110</a:t>
            </a:r>
            <a:r>
              <a:rPr lang="en-US" sz="1800" baseline="30000" dirty="0" err="1"/>
              <a:t>o</a:t>
            </a:r>
            <a:r>
              <a:rPr lang="en-US" sz="1800" baseline="30000" dirty="0"/>
              <a:t> </a:t>
            </a:r>
            <a:r>
              <a:rPr lang="en-US" sz="1800" dirty="0"/>
              <a:t>F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800" dirty="0"/>
              <a:t>Retail prices $16-30 </a:t>
            </a:r>
            <a:r>
              <a:rPr lang="en-US" sz="1800" dirty="0" err="1"/>
              <a:t>lb</a:t>
            </a:r>
            <a:r>
              <a:rPr lang="en-US" sz="1800" dirty="0"/>
              <a:t> dry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7CCB55-77CE-F84D-100B-3310BF0C1A2C}"/>
              </a:ext>
            </a:extLst>
          </p:cNvPr>
          <p:cNvSpPr txBox="1"/>
          <p:nvPr/>
        </p:nvSpPr>
        <p:spPr>
          <a:xfrm>
            <a:off x="149395" y="6248723"/>
            <a:ext cx="72932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0" u="none" strike="noStrike" dirty="0">
                <a:solidFill>
                  <a:srgbClr val="000000"/>
                </a:solidFill>
                <a:effectLst/>
                <a:latin typeface="+mn-lt"/>
              </a:rPr>
              <a:t>C </a:t>
            </a:r>
            <a:r>
              <a:rPr lang="en-US" sz="1600" i="0" u="none" strike="noStrike" baseline="30000" dirty="0">
                <a:solidFill>
                  <a:srgbClr val="000000"/>
                </a:solidFill>
                <a:effectLst/>
                <a:latin typeface="+mn-lt"/>
              </a:rPr>
              <a:t>1 </a:t>
            </a:r>
            <a:r>
              <a:rPr lang="en-US" sz="1600" i="0" u="none" strike="noStrike" dirty="0">
                <a:solidFill>
                  <a:srgbClr val="000000"/>
                </a:solidFill>
                <a:effectLst/>
                <a:latin typeface="+mn-lt"/>
              </a:rPr>
              <a:t>Chinese Medicinal Herb, P. Schafer</a:t>
            </a:r>
          </a:p>
          <a:p>
            <a:r>
              <a:rPr lang="en-US" sz="1600" i="0" u="none" strike="noStrike" dirty="0">
                <a:solidFill>
                  <a:srgbClr val="000000"/>
                </a:solidFill>
                <a:effectLst/>
                <a:latin typeface="+mn-lt"/>
              </a:rPr>
              <a:t>D </a:t>
            </a:r>
            <a:r>
              <a:rPr lang="en-US" sz="1600" i="0" u="none" strike="noStrike" baseline="30000" dirty="0">
                <a:solidFill>
                  <a:srgbClr val="000000"/>
                </a:solidFill>
                <a:effectLst/>
                <a:latin typeface="+mn-lt"/>
              </a:rPr>
              <a:t>2  </a:t>
            </a:r>
            <a:r>
              <a:rPr lang="en-US" sz="1600" i="0" u="none" strike="noStrike" dirty="0">
                <a:solidFill>
                  <a:srgbClr val="000000"/>
                </a:solidFill>
                <a:effectLst/>
                <a:latin typeface="+mn-lt"/>
              </a:rPr>
              <a:t>The Organic Medicinal Herb Farmer, J. Carpenter and M. Carpenter</a:t>
            </a:r>
          </a:p>
        </p:txBody>
      </p:sp>
    </p:spTree>
    <p:extLst>
      <p:ext uri="{BB962C8B-B14F-4D97-AF65-F5344CB8AC3E}">
        <p14:creationId xmlns:p14="http://schemas.microsoft.com/office/powerpoint/2010/main" val="33857768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1D4D38-3A00-29DE-C5F5-BA57AD82D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560" y="330739"/>
            <a:ext cx="6231413" cy="162452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/>
              <a:t> Crop Profile: Ashwagandha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406E87-482A-ED20-F851-7BFF699F03A5}"/>
              </a:ext>
            </a:extLst>
          </p:cNvPr>
          <p:cNvSpPr txBox="1"/>
          <p:nvPr/>
        </p:nvSpPr>
        <p:spPr>
          <a:xfrm>
            <a:off x="264160" y="2743200"/>
            <a:ext cx="5144547" cy="36131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900" i="1" dirty="0" err="1"/>
              <a:t>Withania</a:t>
            </a:r>
            <a:r>
              <a:rPr lang="en-US" sz="1900" i="1" dirty="0"/>
              <a:t> </a:t>
            </a:r>
            <a:r>
              <a:rPr lang="en-US" sz="1900" i="1" dirty="0" err="1"/>
              <a:t>somnifera</a:t>
            </a:r>
            <a:endParaRPr lang="en-US" sz="1900" b="1" dirty="0"/>
          </a:p>
          <a:p>
            <a:pPr indent="-228600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900" b="1" dirty="0"/>
              <a:t>Family: </a:t>
            </a:r>
            <a:r>
              <a:rPr lang="en-US" sz="1900" dirty="0"/>
              <a:t>Solanaceae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b="1" dirty="0"/>
              <a:t>Part used: </a:t>
            </a:r>
            <a:r>
              <a:rPr lang="en-US" sz="1900" dirty="0"/>
              <a:t>root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b="1" dirty="0"/>
              <a:t>Life history: </a:t>
            </a:r>
            <a:r>
              <a:rPr lang="en-US" sz="1900" dirty="0"/>
              <a:t>tender perennial (annual in OR)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b="1" dirty="0"/>
              <a:t>Transplant time: </a:t>
            </a:r>
            <a:r>
              <a:rPr lang="en-US" sz="1900" dirty="0"/>
              <a:t>10 – 12 weeks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b="1" dirty="0"/>
              <a:t>Spacing: </a:t>
            </a:r>
            <a:r>
              <a:rPr lang="en-US" sz="1900" dirty="0"/>
              <a:t>7 -14” in row, 30” between row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b="1" dirty="0"/>
              <a:t>Harvest date</a:t>
            </a:r>
            <a:r>
              <a:rPr lang="en-US" sz="1900" dirty="0"/>
              <a:t>: October, after frost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b="1" dirty="0"/>
              <a:t>Yield per acre</a:t>
            </a:r>
            <a:r>
              <a:rPr lang="en-US" sz="1900" dirty="0"/>
              <a:t>: 1000 – 1800 </a:t>
            </a:r>
            <a:r>
              <a:rPr lang="en-US" sz="1900" dirty="0" err="1"/>
              <a:t>lbs</a:t>
            </a:r>
            <a:r>
              <a:rPr lang="en-US" sz="1900" dirty="0"/>
              <a:t> dry weight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b="1" dirty="0"/>
              <a:t>Price per </a:t>
            </a:r>
            <a:r>
              <a:rPr lang="en-US" sz="1900" b="1" dirty="0" err="1"/>
              <a:t>lb</a:t>
            </a:r>
            <a:r>
              <a:rPr lang="en-US" sz="1900" b="1" dirty="0"/>
              <a:t>: </a:t>
            </a:r>
            <a:r>
              <a:rPr lang="en-US" sz="1900" dirty="0"/>
              <a:t>$12-24, dried crop</a:t>
            </a:r>
          </a:p>
        </p:txBody>
      </p:sp>
      <p:pic>
        <p:nvPicPr>
          <p:cNvPr id="6" name="Picture 5" descr="A close-up of a plant&#10;&#10;Description automatically generated">
            <a:extLst>
              <a:ext uri="{FF2B5EF4-FFF2-40B4-BE49-F238E27FC236}">
                <a16:creationId xmlns:a16="http://schemas.microsoft.com/office/drawing/2014/main" id="{58837263-F8F3-95D4-FA45-3176A6AD6F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03" r="22833"/>
          <a:stretch/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480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3F5877B-98C7-49DD-83AB-0F6F57CB65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Placeholder 18">
            <a:extLst>
              <a:ext uri="{FF2B5EF4-FFF2-40B4-BE49-F238E27FC236}">
                <a16:creationId xmlns:a16="http://schemas.microsoft.com/office/drawing/2014/main" id="{827B506D-FF7F-CA41-6094-898767F9396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94" r="30131"/>
          <a:stretch/>
        </p:blipFill>
        <p:spPr>
          <a:xfrm>
            <a:off x="7364078" y="-18"/>
            <a:ext cx="4827922" cy="6857999"/>
          </a:xfrm>
          <a:custGeom>
            <a:avLst/>
            <a:gdLst/>
            <a:ahLst/>
            <a:cxnLst/>
            <a:rect l="l" t="t" r="r" b="b"/>
            <a:pathLst>
              <a:path w="4827922" h="6858000">
                <a:moveTo>
                  <a:pt x="4441" y="0"/>
                </a:moveTo>
                <a:lnTo>
                  <a:pt x="4827922" y="0"/>
                </a:lnTo>
                <a:lnTo>
                  <a:pt x="4827922" y="6858000"/>
                </a:lnTo>
                <a:lnTo>
                  <a:pt x="0" y="6858000"/>
                </a:lnTo>
                <a:lnTo>
                  <a:pt x="106674" y="6638378"/>
                </a:lnTo>
                <a:cubicBezTo>
                  <a:pt x="530028" y="5720938"/>
                  <a:pt x="777229" y="4614948"/>
                  <a:pt x="777229" y="3424428"/>
                </a:cubicBezTo>
                <a:cubicBezTo>
                  <a:pt x="777229" y="2233909"/>
                  <a:pt x="530028" y="1127919"/>
                  <a:pt x="106674" y="210478"/>
                </a:cubicBezTo>
                <a:close/>
              </a:path>
            </a:pathLst>
          </a:custGeom>
        </p:spPr>
      </p:pic>
      <p:pic>
        <p:nvPicPr>
          <p:cNvPr id="2" name="Picture 1" descr="A group of roots on a black plastic crate&#10;&#10;Description automatically generated">
            <a:extLst>
              <a:ext uri="{FF2B5EF4-FFF2-40B4-BE49-F238E27FC236}">
                <a16:creationId xmlns:a16="http://schemas.microsoft.com/office/drawing/2014/main" id="{0654830B-F531-C632-02D0-683FA150E55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46" r="26461"/>
          <a:stretch/>
        </p:blipFill>
        <p:spPr>
          <a:xfrm>
            <a:off x="3119360" y="18"/>
            <a:ext cx="4966290" cy="6857999"/>
          </a:xfrm>
          <a:custGeom>
            <a:avLst/>
            <a:gdLst/>
            <a:ahLst/>
            <a:cxnLst/>
            <a:rect l="l" t="t" r="r" b="b"/>
            <a:pathLst>
              <a:path w="4966290" h="6857999">
                <a:moveTo>
                  <a:pt x="0" y="0"/>
                </a:moveTo>
                <a:lnTo>
                  <a:pt x="4188230" y="0"/>
                </a:lnTo>
                <a:lnTo>
                  <a:pt x="4295735" y="210478"/>
                </a:lnTo>
                <a:cubicBezTo>
                  <a:pt x="4719089" y="1127919"/>
                  <a:pt x="4966290" y="2233909"/>
                  <a:pt x="4966290" y="3424428"/>
                </a:cubicBezTo>
                <a:cubicBezTo>
                  <a:pt x="4966290" y="4614948"/>
                  <a:pt x="4719089" y="5720938"/>
                  <a:pt x="4295735" y="6638378"/>
                </a:cubicBezTo>
                <a:lnTo>
                  <a:pt x="4183560" y="6857999"/>
                </a:lnTo>
                <a:lnTo>
                  <a:pt x="53039" y="6857999"/>
                </a:lnTo>
                <a:lnTo>
                  <a:pt x="132047" y="6695338"/>
                </a:lnTo>
                <a:cubicBezTo>
                  <a:pt x="555401" y="5777898"/>
                  <a:pt x="802602" y="4671908"/>
                  <a:pt x="802602" y="3481388"/>
                </a:cubicBezTo>
                <a:cubicBezTo>
                  <a:pt x="802602" y="2191659"/>
                  <a:pt x="512484" y="1001134"/>
                  <a:pt x="22579" y="42066"/>
                </a:cubicBezTo>
                <a:close/>
              </a:path>
            </a:pathLst>
          </a:custGeom>
        </p:spPr>
      </p:pic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4EA91930-66BC-4C41-B4F5-C31EB216F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6313CF8F-B436-401E-9575-DE0F8E8B5B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E4C343D-B318-F356-8DC9-6AB893B1C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931" y="1045633"/>
            <a:ext cx="3555423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Ashwagandha: Special Considerations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A38CFE9-C30A-4551-ACCB-D5808FBC39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16867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7EF550F-47CE-4FB2-9DAC-12AD835C8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D1349E4-4D37-9B8D-0C70-87E7EFA757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016" y="2655202"/>
            <a:ext cx="3497759" cy="3918792"/>
          </a:xfrm>
        </p:spPr>
        <p:txBody>
          <a:bodyPr vert="horz" lIns="91440" tIns="45720" rIns="91440" bIns="45720" rtlCol="0">
            <a:normAutofit/>
          </a:bodyPr>
          <a:lstStyle/>
          <a:p>
            <a:pPr marL="285750"/>
            <a:r>
              <a:rPr lang="en-US" sz="1800" dirty="0"/>
              <a:t>Light dependent germinator; germination can be erratic</a:t>
            </a:r>
          </a:p>
          <a:p>
            <a:pPr marL="285750"/>
            <a:r>
              <a:rPr lang="en-US" sz="1800" dirty="0"/>
              <a:t>Prefers long days and warm nights </a:t>
            </a:r>
          </a:p>
          <a:p>
            <a:pPr marL="285750"/>
            <a:r>
              <a:rPr lang="en-US" sz="1800" dirty="0"/>
              <a:t>Roots can be up to 3 ft long. Raised beds improve drainage and ease of harvest. 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919981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17840"/>
            <a:ext cx="3200400" cy="2286000"/>
          </a:xfrm>
        </p:spPr>
        <p:txBody>
          <a:bodyPr/>
          <a:lstStyle/>
          <a:p>
            <a:r>
              <a:rPr lang="en-US" dirty="0"/>
              <a:t>Ashwagandha</a:t>
            </a:r>
            <a:br>
              <a:rPr lang="en-US" dirty="0"/>
            </a:br>
            <a:br>
              <a:rPr lang="en-US" dirty="0"/>
            </a:br>
            <a:r>
              <a:rPr lang="en-US" sz="2800" i="1" dirty="0" err="1"/>
              <a:t>Withania</a:t>
            </a:r>
            <a:r>
              <a:rPr lang="en-US" sz="2800" i="1" dirty="0"/>
              <a:t> </a:t>
            </a:r>
            <a:r>
              <a:rPr lang="en-US" sz="2800" i="1" dirty="0" err="1"/>
              <a:t>somnifera</a:t>
            </a:r>
            <a:endParaRPr lang="en-US" sz="2800" i="1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4234376" y="312087"/>
          <a:ext cx="7849771" cy="5959064"/>
        </p:xfrm>
        <a:graphic>
          <a:graphicData uri="http://schemas.openxmlformats.org/drawingml/2006/table">
            <a:tbl>
              <a:tblPr/>
              <a:tblGrid>
                <a:gridCol w="897287">
                  <a:extLst>
                    <a:ext uri="{9D8B030D-6E8A-4147-A177-3AD203B41FA5}">
                      <a16:colId xmlns:a16="http://schemas.microsoft.com/office/drawing/2014/main" val="182585533"/>
                    </a:ext>
                  </a:extLst>
                </a:gridCol>
                <a:gridCol w="1580073">
                  <a:extLst>
                    <a:ext uri="{9D8B030D-6E8A-4147-A177-3AD203B41FA5}">
                      <a16:colId xmlns:a16="http://schemas.microsoft.com/office/drawing/2014/main" val="1658596488"/>
                    </a:ext>
                  </a:extLst>
                </a:gridCol>
                <a:gridCol w="1944439">
                  <a:extLst>
                    <a:ext uri="{9D8B030D-6E8A-4147-A177-3AD203B41FA5}">
                      <a16:colId xmlns:a16="http://schemas.microsoft.com/office/drawing/2014/main" val="3248833094"/>
                    </a:ext>
                  </a:extLst>
                </a:gridCol>
                <a:gridCol w="1409573">
                  <a:extLst>
                    <a:ext uri="{9D8B030D-6E8A-4147-A177-3AD203B41FA5}">
                      <a16:colId xmlns:a16="http://schemas.microsoft.com/office/drawing/2014/main" val="3692333853"/>
                    </a:ext>
                  </a:extLst>
                </a:gridCol>
                <a:gridCol w="2018399">
                  <a:extLst>
                    <a:ext uri="{9D8B030D-6E8A-4147-A177-3AD203B41FA5}">
                      <a16:colId xmlns:a16="http://schemas.microsoft.com/office/drawing/2014/main" val="708248117"/>
                    </a:ext>
                  </a:extLst>
                </a:gridCol>
              </a:tblGrid>
              <a:tr h="6372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Farm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Density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Spacing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Harvest Timing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Expected Yield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8749978"/>
                  </a:ext>
                </a:extLst>
              </a:tr>
              <a:tr h="13710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19,000 plants per acre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28” between rows, 12” in-row spacing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Early October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1800 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lbs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dried root/acre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1347071"/>
                  </a:ext>
                </a:extLst>
              </a:tr>
              <a:tr h="123876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30,000 plants per acre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30” between rows, 7” in-row spacing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Mid-late Oct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2021- 720 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lbs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dried root/acre (abnormal year)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2151166"/>
                  </a:ext>
                </a:extLst>
              </a:tr>
              <a:tr h="145685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 </a:t>
                      </a:r>
                      <a:r>
                        <a:rPr lang="en-US" sz="20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24" between plants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0.5 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lb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fresh per plant per season (irrigated crops) 3:1 drying ratio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2896752"/>
                  </a:ext>
                </a:extLst>
              </a:tr>
              <a:tr h="125517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D </a:t>
                      </a:r>
                      <a:r>
                        <a:rPr lang="en-US" sz="20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28" between rows, 12" in row spacing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After first frost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1000 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lbs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/acre dried root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8966552"/>
                  </a:ext>
                </a:extLst>
              </a:tr>
            </a:tbl>
          </a:graphicData>
        </a:graphic>
      </p:graphicFrame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457200" y="2616987"/>
            <a:ext cx="3200400" cy="3379124"/>
          </a:xfrm>
        </p:spPr>
        <p:txBody>
          <a:bodyPr>
            <a:no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000" dirty="0"/>
              <a:t>Solanaceae family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000" dirty="0"/>
              <a:t>Light dependent germinator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000" dirty="0"/>
              <a:t>Sow indoors; 10 weeks to transplant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000" dirty="0"/>
              <a:t>Long days and warm nights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000" dirty="0"/>
              <a:t>Post-harvest drying 100-</a:t>
            </a:r>
            <a:r>
              <a:rPr lang="en-US" sz="2000" dirty="0" err="1"/>
              <a:t>110</a:t>
            </a:r>
            <a:r>
              <a:rPr lang="en-US" sz="2000" baseline="30000" dirty="0" err="1"/>
              <a:t>o</a:t>
            </a:r>
            <a:r>
              <a:rPr lang="en-US" sz="2000" baseline="30000" dirty="0"/>
              <a:t> </a:t>
            </a:r>
            <a:r>
              <a:rPr lang="en-US" sz="2000" dirty="0"/>
              <a:t>F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000" dirty="0"/>
              <a:t>Retail price $12-24 per </a:t>
            </a:r>
            <a:r>
              <a:rPr lang="en-US" sz="2000" dirty="0" err="1"/>
              <a:t>lb</a:t>
            </a:r>
            <a:r>
              <a:rPr lang="en-US" sz="2000" dirty="0"/>
              <a:t> dry root</a:t>
            </a:r>
          </a:p>
          <a:p>
            <a:endParaRPr lang="en-US" sz="2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6761959-F530-5C71-F5A3-788F10440220}"/>
              </a:ext>
            </a:extLst>
          </p:cNvPr>
          <p:cNvSpPr txBox="1"/>
          <p:nvPr/>
        </p:nvSpPr>
        <p:spPr>
          <a:xfrm>
            <a:off x="4301544" y="6305204"/>
            <a:ext cx="72932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0" u="none" strike="noStrike" dirty="0">
                <a:solidFill>
                  <a:srgbClr val="000000"/>
                </a:solidFill>
                <a:effectLst/>
                <a:latin typeface="+mn-lt"/>
              </a:rPr>
              <a:t>C </a:t>
            </a:r>
            <a:r>
              <a:rPr lang="en-US" sz="1600" i="0" u="none" strike="noStrike" baseline="30000" dirty="0">
                <a:solidFill>
                  <a:srgbClr val="000000"/>
                </a:solidFill>
                <a:effectLst/>
                <a:latin typeface="+mn-lt"/>
              </a:rPr>
              <a:t>1 </a:t>
            </a:r>
            <a:r>
              <a:rPr lang="en-US" sz="1600" i="0" u="none" strike="noStrike" dirty="0">
                <a:solidFill>
                  <a:srgbClr val="000000"/>
                </a:solidFill>
                <a:effectLst/>
                <a:latin typeface="+mn-lt"/>
              </a:rPr>
              <a:t>Chinese Medicinal Herb, P. Schafer</a:t>
            </a:r>
          </a:p>
          <a:p>
            <a:r>
              <a:rPr lang="en-US" sz="1600" i="0" u="none" strike="noStrike" dirty="0">
                <a:solidFill>
                  <a:srgbClr val="000000"/>
                </a:solidFill>
                <a:effectLst/>
                <a:latin typeface="+mn-lt"/>
              </a:rPr>
              <a:t>D </a:t>
            </a:r>
            <a:r>
              <a:rPr lang="en-US" sz="1600" i="0" u="none" strike="noStrike" baseline="30000" dirty="0">
                <a:solidFill>
                  <a:srgbClr val="000000"/>
                </a:solidFill>
                <a:effectLst/>
                <a:latin typeface="+mn-lt"/>
              </a:rPr>
              <a:t>2  </a:t>
            </a:r>
            <a:r>
              <a:rPr lang="en-US" sz="1600" i="0" u="none" strike="noStrike" dirty="0">
                <a:solidFill>
                  <a:srgbClr val="000000"/>
                </a:solidFill>
                <a:effectLst/>
                <a:latin typeface="+mn-lt"/>
              </a:rPr>
              <a:t>The Organic Medicinal Herb Farmer, J. Carpenter and M. Carpenter</a:t>
            </a:r>
          </a:p>
        </p:txBody>
      </p:sp>
    </p:spTree>
    <p:extLst>
      <p:ext uri="{BB962C8B-B14F-4D97-AF65-F5344CB8AC3E}">
        <p14:creationId xmlns:p14="http://schemas.microsoft.com/office/powerpoint/2010/main" val="8309210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Slide Background">
            <a:extLst>
              <a:ext uri="{FF2B5EF4-FFF2-40B4-BE49-F238E27FC236}">
                <a16:creationId xmlns:a16="http://schemas.microsoft.com/office/drawing/2014/main" id="{B210AC1D-4063-4C6E-9528-FA9C4C0C1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02F8C595-E68C-4306-AED8-DC7826A0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16414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1D4D38-3A00-29DE-C5F5-BA57AD82D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409" y="762001"/>
            <a:ext cx="4156512" cy="170824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/>
              <a:t> Crop Profile: Astragalus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8837263-F8F3-95D4-FA45-3176A6AD6F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1" r="-2" b="14921"/>
          <a:stretch/>
        </p:blipFill>
        <p:spPr>
          <a:xfrm>
            <a:off x="-1" y="-2"/>
            <a:ext cx="6096001" cy="685800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F406E87-482A-ED20-F851-7BFF699F03A5}"/>
              </a:ext>
            </a:extLst>
          </p:cNvPr>
          <p:cNvSpPr txBox="1"/>
          <p:nvPr/>
        </p:nvSpPr>
        <p:spPr>
          <a:xfrm>
            <a:off x="6278880" y="2470245"/>
            <a:ext cx="5029200" cy="37698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900" i="1" dirty="0"/>
              <a:t>Astragulus </a:t>
            </a:r>
            <a:r>
              <a:rPr lang="en-US" sz="1900" i="1" dirty="0" err="1"/>
              <a:t>membranaceus</a:t>
            </a:r>
            <a:endParaRPr lang="en-US" sz="1900" i="1" dirty="0"/>
          </a:p>
          <a:p>
            <a:pPr indent="-228600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900" dirty="0" err="1"/>
              <a:t>huáng</a:t>
            </a:r>
            <a:r>
              <a:rPr lang="en-US" sz="1900" dirty="0"/>
              <a:t> </a:t>
            </a:r>
            <a:r>
              <a:rPr lang="en-US" sz="1900" dirty="0" err="1"/>
              <a:t>qí</a:t>
            </a:r>
            <a:endParaRPr lang="en-US" sz="1900" i="1" dirty="0"/>
          </a:p>
          <a:p>
            <a:pPr indent="-228600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900" b="1" dirty="0"/>
              <a:t>Family: </a:t>
            </a:r>
            <a:r>
              <a:rPr lang="en-US" sz="1900" dirty="0"/>
              <a:t>Fabaceae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b="1" dirty="0"/>
              <a:t>Part used: </a:t>
            </a:r>
            <a:r>
              <a:rPr lang="en-US" sz="1900" dirty="0"/>
              <a:t>root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b="1" dirty="0"/>
              <a:t>Life history: </a:t>
            </a:r>
            <a:r>
              <a:rPr lang="en-US" sz="1900" dirty="0"/>
              <a:t>hardy perennial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b="1" dirty="0"/>
              <a:t>Transplant time: </a:t>
            </a:r>
            <a:r>
              <a:rPr lang="en-US" sz="1900" dirty="0"/>
              <a:t>8 – 12 weeks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b="1" dirty="0"/>
              <a:t>Spacing: </a:t>
            </a:r>
            <a:r>
              <a:rPr lang="en-US" sz="1900" dirty="0"/>
              <a:t>12 - 24” in row, 30” between row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b="1" dirty="0"/>
              <a:t>Harvest date</a:t>
            </a:r>
            <a:r>
              <a:rPr lang="en-US" sz="1900" dirty="0"/>
              <a:t>: Late fall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b="1" dirty="0"/>
              <a:t>Yield per acre</a:t>
            </a:r>
            <a:r>
              <a:rPr lang="en-US" sz="1900" dirty="0"/>
              <a:t>: 800 </a:t>
            </a:r>
            <a:r>
              <a:rPr lang="en-US" sz="1900" dirty="0" err="1"/>
              <a:t>lbs</a:t>
            </a:r>
            <a:r>
              <a:rPr lang="en-US" sz="1900" dirty="0"/>
              <a:t> dry weight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b="1" dirty="0"/>
              <a:t>Price per </a:t>
            </a:r>
            <a:r>
              <a:rPr lang="en-US" sz="1900" b="1" dirty="0" err="1"/>
              <a:t>lb</a:t>
            </a:r>
            <a:r>
              <a:rPr lang="en-US" sz="1900" b="1" dirty="0"/>
              <a:t>: </a:t>
            </a:r>
            <a:r>
              <a:rPr lang="en-US" sz="1900" dirty="0"/>
              <a:t>$16-24, dried crop</a:t>
            </a:r>
          </a:p>
        </p:txBody>
      </p:sp>
    </p:spTree>
    <p:extLst>
      <p:ext uri="{BB962C8B-B14F-4D97-AF65-F5344CB8AC3E}">
        <p14:creationId xmlns:p14="http://schemas.microsoft.com/office/powerpoint/2010/main" val="26791242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E4C343D-B318-F356-8DC9-6AB893B1C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/>
              <a:t>Astragalus: Special Considerations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D1349E4-4D37-9B8D-0C70-87E7EFA757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80" y="2405067"/>
            <a:ext cx="6002110" cy="3729034"/>
          </a:xfrm>
        </p:spPr>
        <p:txBody>
          <a:bodyPr vert="horz" lIns="91440" tIns="45720" rIns="91440" bIns="45720" rtlCol="0">
            <a:normAutofit/>
          </a:bodyPr>
          <a:lstStyle/>
          <a:p>
            <a:pPr marL="285750"/>
            <a:r>
              <a:rPr lang="en-US" sz="2000"/>
              <a:t>Harvest is recommended after 3 - 4 years </a:t>
            </a:r>
          </a:p>
          <a:p>
            <a:pPr marL="285750"/>
            <a:r>
              <a:rPr lang="en-US" sz="2000"/>
              <a:t>Oregon growers report up to 25% stand loss over winter, so they limit production to one over-wintering cycle only.</a:t>
            </a:r>
          </a:p>
          <a:p>
            <a:pPr marL="285750"/>
            <a:r>
              <a:rPr lang="en-US" sz="2000"/>
              <a:t> Sensitive to over-watering or standing water in winter. </a:t>
            </a:r>
          </a:p>
          <a:p>
            <a:pPr marL="285750"/>
            <a:r>
              <a:rPr lang="en-US" sz="2000"/>
              <a:t> Prone to soil-borne fungal diseases. </a:t>
            </a:r>
          </a:p>
          <a:p>
            <a:pPr marL="0"/>
            <a:endParaRPr lang="en-US" sz="2000"/>
          </a:p>
          <a:p>
            <a:pPr marL="285750"/>
            <a:endParaRPr lang="en-US" sz="2000"/>
          </a:p>
          <a:p>
            <a:pPr marL="285750"/>
            <a:endParaRPr lang="en-US" sz="2000"/>
          </a:p>
          <a:p>
            <a:endParaRPr lang="en-US" sz="2000"/>
          </a:p>
        </p:txBody>
      </p:sp>
      <p:pic>
        <p:nvPicPr>
          <p:cNvPr id="3" name="Picture 2" descr="A hand holding a flower&#10;&#10;Description automatically generated">
            <a:extLst>
              <a:ext uri="{FF2B5EF4-FFF2-40B4-BE49-F238E27FC236}">
                <a16:creationId xmlns:a16="http://schemas.microsoft.com/office/drawing/2014/main" id="{3195CDF3-08C3-5F3B-F1A8-5A22A717529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57"/>
          <a:stretch/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2080014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D4D38-3A00-29DE-C5F5-BA57AD82D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419" y="263526"/>
            <a:ext cx="10058400" cy="1450757"/>
          </a:xfrm>
        </p:spPr>
        <p:txBody>
          <a:bodyPr/>
          <a:lstStyle/>
          <a:p>
            <a:r>
              <a:rPr lang="en-US" dirty="0">
                <a:cs typeface="Calibri Light"/>
              </a:rPr>
              <a:t> Crop Profile: Red Sage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406E87-482A-ED20-F851-7BFF699F03A5}"/>
              </a:ext>
            </a:extLst>
          </p:cNvPr>
          <p:cNvSpPr txBox="1"/>
          <p:nvPr/>
        </p:nvSpPr>
        <p:spPr>
          <a:xfrm>
            <a:off x="688299" y="1628050"/>
            <a:ext cx="6098720" cy="45397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1800" i="1" dirty="0"/>
              <a:t>Salvia </a:t>
            </a:r>
            <a:r>
              <a:rPr lang="en-US" sz="1800" i="1" dirty="0" err="1"/>
              <a:t>miltiorrhiza</a:t>
            </a:r>
            <a:br>
              <a:rPr lang="en-US" sz="1800" i="1" dirty="0"/>
            </a:br>
            <a:r>
              <a:rPr lang="en-US" sz="1800" b="0" i="0" u="none" strike="noStrike" dirty="0" err="1">
                <a:effectLst/>
              </a:rPr>
              <a:t>dān</a:t>
            </a:r>
            <a:r>
              <a:rPr lang="en-US" sz="1800" b="0" i="0" u="none" strike="noStrike" dirty="0">
                <a:effectLst/>
              </a:rPr>
              <a:t> </a:t>
            </a:r>
            <a:r>
              <a:rPr lang="en-US" sz="1800" b="0" i="0" u="none" strike="noStrike" dirty="0" err="1">
                <a:effectLst/>
              </a:rPr>
              <a:t>shēn</a:t>
            </a:r>
            <a:endParaRPr lang="en-US" b="1" dirty="0"/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b="1" dirty="0"/>
              <a:t>Family: </a:t>
            </a:r>
            <a:r>
              <a:rPr lang="en-US" dirty="0"/>
              <a:t>Lamiaceae</a:t>
            </a:r>
            <a:endParaRPr lang="en-US" sz="1800" dirty="0"/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1800" b="1" dirty="0"/>
              <a:t>Part used: </a:t>
            </a:r>
            <a:r>
              <a:rPr lang="en-US" dirty="0"/>
              <a:t>root</a:t>
            </a:r>
            <a:endParaRPr lang="en-US" sz="1800" dirty="0"/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1800" b="1" dirty="0"/>
              <a:t>Life history: </a:t>
            </a:r>
            <a:r>
              <a:rPr lang="en-US" sz="1800" dirty="0"/>
              <a:t>hardy herbaceous perennial </a:t>
            </a:r>
            <a:endParaRPr lang="en-US" dirty="0"/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b="1" dirty="0"/>
              <a:t>Transplant time: </a:t>
            </a:r>
            <a:r>
              <a:rPr lang="en-US" dirty="0"/>
              <a:t>8 – 12 weeks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1800" b="1" dirty="0"/>
              <a:t>Spacing: </a:t>
            </a:r>
            <a:r>
              <a:rPr lang="en-US" dirty="0"/>
              <a:t>12 - 24</a:t>
            </a:r>
            <a:r>
              <a:rPr lang="en-US" sz="1800" dirty="0"/>
              <a:t>”</a:t>
            </a:r>
            <a:r>
              <a:rPr lang="en-US" dirty="0"/>
              <a:t> in row, 12”- 30” between row</a:t>
            </a:r>
            <a:endParaRPr lang="en-US" sz="1800" dirty="0"/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1800" b="1" dirty="0"/>
              <a:t>Harvest date</a:t>
            </a:r>
            <a:r>
              <a:rPr lang="en-US" sz="1800" dirty="0"/>
              <a:t>: Late fall/winter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1800" b="1" dirty="0"/>
              <a:t>Yield per acre</a:t>
            </a:r>
            <a:r>
              <a:rPr lang="en-US" sz="1800" dirty="0"/>
              <a:t>: 2,500 </a:t>
            </a:r>
            <a:r>
              <a:rPr lang="en-US" sz="1800" dirty="0" err="1"/>
              <a:t>lbs</a:t>
            </a:r>
            <a:r>
              <a:rPr lang="en-US" sz="1800" dirty="0"/>
              <a:t> dry weight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1800" b="1" dirty="0"/>
              <a:t>Price per </a:t>
            </a:r>
            <a:r>
              <a:rPr lang="en-US" sz="1800" b="1" dirty="0" err="1"/>
              <a:t>lb</a:t>
            </a:r>
            <a:r>
              <a:rPr lang="en-US" sz="1800" b="1" dirty="0"/>
              <a:t>: </a:t>
            </a:r>
            <a:r>
              <a:rPr lang="en-US" sz="1800" dirty="0"/>
              <a:t>$17 -36, dried crop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endParaRPr lang="en-US" sz="1800" dirty="0"/>
          </a:p>
          <a:p>
            <a:pPr>
              <a:lnSpc>
                <a:spcPct val="100000"/>
              </a:lnSpc>
              <a:spcAft>
                <a:spcPts val="600"/>
              </a:spcAft>
            </a:pPr>
            <a:endParaRPr lang="en-US" sz="1800" dirty="0"/>
          </a:p>
          <a:p>
            <a:pPr>
              <a:lnSpc>
                <a:spcPct val="100000"/>
              </a:lnSpc>
              <a:spcAft>
                <a:spcPts val="600"/>
              </a:spcAft>
            </a:pPr>
            <a:endParaRPr lang="en-US" sz="1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8837263-F8F3-95D4-FA45-3176A6AD6F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53898" y="528889"/>
            <a:ext cx="4057693" cy="5389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460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E4C343D-B318-F356-8DC9-6AB893B1C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" y="223521"/>
            <a:ext cx="6644640" cy="170824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/>
              <a:t>Red Sage: Special Considerations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D1349E4-4D37-9B8D-0C70-87E7EFA757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" y="2470244"/>
            <a:ext cx="5821677" cy="376983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2000" dirty="0"/>
              <a:t> Bottom heat aids in germination. Prefers a deeper cell. Pots up well. </a:t>
            </a:r>
          </a:p>
          <a:p>
            <a:pPr>
              <a:spcAft>
                <a:spcPts val="600"/>
              </a:spcAft>
            </a:pPr>
            <a:r>
              <a:rPr lang="en-US" sz="2000" dirty="0"/>
              <a:t>Should be planted in spring and harvested in fall/winter of 2</a:t>
            </a:r>
            <a:r>
              <a:rPr lang="en-US" sz="2000" baseline="30000" dirty="0"/>
              <a:t>nd</a:t>
            </a:r>
            <a:r>
              <a:rPr lang="en-US" sz="2000" dirty="0"/>
              <a:t> or 3</a:t>
            </a:r>
            <a:r>
              <a:rPr lang="en-US" sz="2000" baseline="30000" dirty="0"/>
              <a:t>rd</a:t>
            </a:r>
            <a:r>
              <a:rPr lang="en-US" sz="2000" dirty="0"/>
              <a:t> year for roots of adequate size. </a:t>
            </a:r>
          </a:p>
          <a:p>
            <a:pPr>
              <a:spcAft>
                <a:spcPts val="600"/>
              </a:spcAft>
            </a:pPr>
            <a:r>
              <a:rPr lang="en-US" sz="2000" dirty="0"/>
              <a:t> Needs to be harvested when plant is dormant and air temp is 20-25 °F – timing likely to be late in fall/winter in our area, when fields are wet.</a:t>
            </a:r>
            <a:endParaRPr lang="en-US" sz="2000" b="1" i="1" dirty="0"/>
          </a:p>
          <a:p>
            <a:pPr marL="0"/>
            <a:endParaRPr lang="en-US" sz="2000" dirty="0"/>
          </a:p>
          <a:p>
            <a:pPr marL="285750"/>
            <a:endParaRPr lang="en-US" sz="2000" dirty="0"/>
          </a:p>
          <a:p>
            <a:pPr marL="285750"/>
            <a:endParaRPr lang="en-US" sz="2000" dirty="0"/>
          </a:p>
          <a:p>
            <a:endParaRPr lang="en-US" sz="2000" dirty="0"/>
          </a:p>
        </p:txBody>
      </p:sp>
      <p:pic>
        <p:nvPicPr>
          <p:cNvPr id="3" name="Picture 2" descr="A hand holding a plant&#10;&#10;Description automatically generated">
            <a:extLst>
              <a:ext uri="{FF2B5EF4-FFF2-40B4-BE49-F238E27FC236}">
                <a16:creationId xmlns:a16="http://schemas.microsoft.com/office/drawing/2014/main" id="{451F393A-FF82-5D08-D479-AEF87C5456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3102"/>
          <a:stretch/>
        </p:blipFill>
        <p:spPr>
          <a:xfrm>
            <a:off x="6857797" y="-10886"/>
            <a:ext cx="5334204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27113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1595049"/>
          </a:xfrm>
        </p:spPr>
        <p:txBody>
          <a:bodyPr>
            <a:normAutofit/>
          </a:bodyPr>
          <a:lstStyle/>
          <a:p>
            <a:r>
              <a:rPr lang="en-US" dirty="0"/>
              <a:t>Red Sage</a:t>
            </a:r>
            <a:br>
              <a:rPr lang="en-US" dirty="0"/>
            </a:br>
            <a:br>
              <a:rPr lang="en-US" dirty="0"/>
            </a:br>
            <a:r>
              <a:rPr lang="en-US" sz="3200" i="1" dirty="0"/>
              <a:t>Salvia miltiorrhiza</a:t>
            </a:r>
            <a:endParaRPr lang="en-US" sz="2800" i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9399513"/>
              </p:ext>
            </p:extLst>
          </p:nvPr>
        </p:nvGraphicFramePr>
        <p:xfrm>
          <a:off x="3821805" y="0"/>
          <a:ext cx="8303659" cy="5691549"/>
        </p:xfrm>
        <a:graphic>
          <a:graphicData uri="http://schemas.openxmlformats.org/drawingml/2006/table">
            <a:tbl>
              <a:tblPr/>
              <a:tblGrid>
                <a:gridCol w="1186237">
                  <a:extLst>
                    <a:ext uri="{9D8B030D-6E8A-4147-A177-3AD203B41FA5}">
                      <a16:colId xmlns:a16="http://schemas.microsoft.com/office/drawing/2014/main" val="1910836615"/>
                    </a:ext>
                  </a:extLst>
                </a:gridCol>
                <a:gridCol w="1186237">
                  <a:extLst>
                    <a:ext uri="{9D8B030D-6E8A-4147-A177-3AD203B41FA5}">
                      <a16:colId xmlns:a16="http://schemas.microsoft.com/office/drawing/2014/main" val="1805367113"/>
                    </a:ext>
                  </a:extLst>
                </a:gridCol>
                <a:gridCol w="1186237">
                  <a:extLst>
                    <a:ext uri="{9D8B030D-6E8A-4147-A177-3AD203B41FA5}">
                      <a16:colId xmlns:a16="http://schemas.microsoft.com/office/drawing/2014/main" val="1396749095"/>
                    </a:ext>
                  </a:extLst>
                </a:gridCol>
                <a:gridCol w="1186237">
                  <a:extLst>
                    <a:ext uri="{9D8B030D-6E8A-4147-A177-3AD203B41FA5}">
                      <a16:colId xmlns:a16="http://schemas.microsoft.com/office/drawing/2014/main" val="1928109537"/>
                    </a:ext>
                  </a:extLst>
                </a:gridCol>
                <a:gridCol w="1186237">
                  <a:extLst>
                    <a:ext uri="{9D8B030D-6E8A-4147-A177-3AD203B41FA5}">
                      <a16:colId xmlns:a16="http://schemas.microsoft.com/office/drawing/2014/main" val="3603543480"/>
                    </a:ext>
                  </a:extLst>
                </a:gridCol>
                <a:gridCol w="1186237">
                  <a:extLst>
                    <a:ext uri="{9D8B030D-6E8A-4147-A177-3AD203B41FA5}">
                      <a16:colId xmlns:a16="http://schemas.microsoft.com/office/drawing/2014/main" val="4182846206"/>
                    </a:ext>
                  </a:extLst>
                </a:gridCol>
                <a:gridCol w="1186237">
                  <a:extLst>
                    <a:ext uri="{9D8B030D-6E8A-4147-A177-3AD203B41FA5}">
                      <a16:colId xmlns:a16="http://schemas.microsoft.com/office/drawing/2014/main" val="3888245933"/>
                    </a:ext>
                  </a:extLst>
                </a:gridCol>
              </a:tblGrid>
              <a:tr h="10513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Farm</a:t>
                      </a:r>
                    </a:p>
                  </a:txBody>
                  <a:tcPr marL="9153" marR="9153" marT="91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Density</a:t>
                      </a:r>
                    </a:p>
                  </a:txBody>
                  <a:tcPr marL="9153" marR="9153" marT="91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Spacing</a:t>
                      </a:r>
                    </a:p>
                  </a:txBody>
                  <a:tcPr marL="9153" marR="9153" marT="91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Harvest Timing</a:t>
                      </a:r>
                    </a:p>
                  </a:txBody>
                  <a:tcPr marL="9153" marR="9153" marT="91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Harvest Stages</a:t>
                      </a:r>
                    </a:p>
                  </a:txBody>
                  <a:tcPr marL="9153" marR="9153" marT="91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Post-Harvest</a:t>
                      </a:r>
                    </a:p>
                  </a:txBody>
                  <a:tcPr marL="9153" marR="9153" marT="91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Expected Yield</a:t>
                      </a:r>
                    </a:p>
                  </a:txBody>
                  <a:tcPr marL="9153" marR="9153" marT="91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8090237"/>
                  </a:ext>
                </a:extLst>
              </a:tr>
              <a:tr h="47673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</a:t>
                      </a:r>
                    </a:p>
                  </a:txBody>
                  <a:tcPr marL="9153" marR="9153" marT="9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153" marR="9153" marT="9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153" marR="9153" marT="9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153" marR="9153" marT="9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153" marR="9153" marT="9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153" marR="9153" marT="9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153" marR="9153" marT="9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6821058"/>
                  </a:ext>
                </a:extLst>
              </a:tr>
              <a:tr h="6969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</a:t>
                      </a:r>
                    </a:p>
                  </a:txBody>
                  <a:tcPr marL="9153" marR="9153" marT="9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153" marR="9153" marT="9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153" marR="9153" marT="9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153" marR="9153" marT="9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153" marR="9153" marT="9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153" marR="9153" marT="9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153" marR="9153" marT="9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2681149"/>
                  </a:ext>
                </a:extLst>
              </a:tr>
              <a:tr h="29897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 </a:t>
                      </a:r>
                      <a:r>
                        <a:rPr lang="en-US" sz="20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53" marR="9153" marT="9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153" marR="9153" marT="9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12"-24" between row and in row</a:t>
                      </a:r>
                    </a:p>
                  </a:txBody>
                  <a:tcPr marL="9153" marR="9153" marT="9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one year or older roots, late fall and early spring</a:t>
                      </a:r>
                    </a:p>
                  </a:txBody>
                  <a:tcPr marL="9153" marR="9153" marT="9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winter dormant</a:t>
                      </a:r>
                    </a:p>
                  </a:txBody>
                  <a:tcPr marL="9153" marR="9153" marT="9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remove crown and small rootlets, power wash, slice into 1/4" slices and  dry</a:t>
                      </a:r>
                    </a:p>
                  </a:txBody>
                  <a:tcPr marL="9153" marR="9153" marT="9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0.25-0.5 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lbs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fresh per 2-year old roots; drying ratio 4:1</a:t>
                      </a:r>
                    </a:p>
                  </a:txBody>
                  <a:tcPr marL="9153" marR="9153" marT="9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3304814"/>
                  </a:ext>
                </a:extLst>
              </a:tr>
              <a:tr h="47673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D </a:t>
                      </a:r>
                      <a:r>
                        <a:rPr lang="en-US" sz="20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53" marR="9153" marT="9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153" marR="9153" marT="9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153" marR="9153" marT="9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153" marR="9153" marT="9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153" marR="9153" marT="9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153" marR="9153" marT="9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153" marR="9153" marT="9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462884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2994" y="2389032"/>
            <a:ext cx="3528811" cy="3954810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/>
              <a:t>Lamiaceae</a:t>
            </a:r>
            <a:r>
              <a:rPr lang="en-US" sz="2000" dirty="0"/>
              <a:t> family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Hardy perennial (zones 6-9)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Sow indoors; transplant at 10 weeks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10-21 days to germ indoors (bottom heat helps)—consider deeper flats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Post-harvest handling—washing, slicing, drying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Prices???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D287DC-6FFB-9739-0065-1F04B5B0730D}"/>
              </a:ext>
            </a:extLst>
          </p:cNvPr>
          <p:cNvSpPr txBox="1"/>
          <p:nvPr/>
        </p:nvSpPr>
        <p:spPr>
          <a:xfrm>
            <a:off x="4136593" y="6273225"/>
            <a:ext cx="72932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0" u="none" strike="noStrike" dirty="0">
                <a:solidFill>
                  <a:srgbClr val="000000"/>
                </a:solidFill>
                <a:effectLst/>
                <a:latin typeface="+mn-lt"/>
              </a:rPr>
              <a:t>C </a:t>
            </a:r>
            <a:r>
              <a:rPr lang="en-US" sz="1600" i="0" u="none" strike="noStrike" baseline="30000" dirty="0">
                <a:solidFill>
                  <a:srgbClr val="000000"/>
                </a:solidFill>
                <a:effectLst/>
                <a:latin typeface="+mn-lt"/>
              </a:rPr>
              <a:t>1 </a:t>
            </a:r>
            <a:r>
              <a:rPr lang="en-US" sz="1600" i="0" u="none" strike="noStrike" dirty="0">
                <a:solidFill>
                  <a:srgbClr val="000000"/>
                </a:solidFill>
                <a:effectLst/>
                <a:latin typeface="+mn-lt"/>
              </a:rPr>
              <a:t>Chinese Medicinal Herb, P. Schafer</a:t>
            </a:r>
          </a:p>
          <a:p>
            <a:r>
              <a:rPr lang="en-US" sz="1600" i="0" u="none" strike="noStrike" dirty="0">
                <a:solidFill>
                  <a:srgbClr val="000000"/>
                </a:solidFill>
                <a:effectLst/>
                <a:latin typeface="+mn-lt"/>
              </a:rPr>
              <a:t>D </a:t>
            </a:r>
            <a:r>
              <a:rPr lang="en-US" sz="1600" i="0" u="none" strike="noStrike" baseline="30000" dirty="0">
                <a:solidFill>
                  <a:srgbClr val="000000"/>
                </a:solidFill>
                <a:effectLst/>
                <a:latin typeface="+mn-lt"/>
              </a:rPr>
              <a:t>2  </a:t>
            </a:r>
            <a:r>
              <a:rPr lang="en-US" sz="1600" i="0" u="none" strike="noStrike" dirty="0">
                <a:solidFill>
                  <a:srgbClr val="000000"/>
                </a:solidFill>
                <a:effectLst/>
                <a:latin typeface="+mn-lt"/>
              </a:rPr>
              <a:t>The Organic Medicinal Herb Farmer, J. Carpenter and M. Carpenter</a:t>
            </a:r>
          </a:p>
        </p:txBody>
      </p:sp>
    </p:spTree>
    <p:extLst>
      <p:ext uri="{BB962C8B-B14F-4D97-AF65-F5344CB8AC3E}">
        <p14:creationId xmlns:p14="http://schemas.microsoft.com/office/powerpoint/2010/main" val="36848508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1D4D38-3A00-29DE-C5F5-BA57AD82D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 Crop Profile: Bitter Melon</a:t>
            </a:r>
          </a:p>
        </p:txBody>
      </p:sp>
      <p:pic>
        <p:nvPicPr>
          <p:cNvPr id="6" name="Picture 5" descr="A green plant growing in a dirt field&#10;&#10;Description automatically generated">
            <a:extLst>
              <a:ext uri="{FF2B5EF4-FFF2-40B4-BE49-F238E27FC236}">
                <a16:creationId xmlns:a16="http://schemas.microsoft.com/office/drawing/2014/main" id="{58837263-F8F3-95D4-FA45-3176A6AD6F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4" r="6868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3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406E87-482A-ED20-F851-7BFF699F03A5}"/>
              </a:ext>
            </a:extLst>
          </p:cNvPr>
          <p:cNvSpPr txBox="1"/>
          <p:nvPr/>
        </p:nvSpPr>
        <p:spPr>
          <a:xfrm>
            <a:off x="5297762" y="2706624"/>
            <a:ext cx="6251110" cy="3483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i="1"/>
              <a:t>Momordica charantia</a:t>
            </a:r>
          </a:p>
          <a:p>
            <a:pPr indent="-228600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700"/>
              <a:t>kǔ guā</a:t>
            </a:r>
          </a:p>
          <a:p>
            <a:pPr indent="-228600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700" b="1"/>
              <a:t>Family: </a:t>
            </a:r>
            <a:r>
              <a:rPr lang="en-US" sz="1700"/>
              <a:t>Cucurbitaceae </a:t>
            </a:r>
          </a:p>
          <a:p>
            <a:pPr indent="-228600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700" b="1"/>
              <a:t>Part used: </a:t>
            </a:r>
            <a:r>
              <a:rPr lang="en-US" sz="1700"/>
              <a:t>fruit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b="1"/>
              <a:t>Life history: </a:t>
            </a:r>
            <a:r>
              <a:rPr lang="en-US" sz="1700"/>
              <a:t>tender annual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b="1"/>
              <a:t>Transplant time: </a:t>
            </a:r>
            <a:r>
              <a:rPr lang="en-US" sz="1700"/>
              <a:t>4 weeks, or direct seed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b="1"/>
              <a:t>Spacing: </a:t>
            </a:r>
            <a:r>
              <a:rPr lang="en-US" sz="1700"/>
              <a:t>24” in row, 30” between row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b="1"/>
              <a:t>Harvest date</a:t>
            </a:r>
            <a:r>
              <a:rPr lang="en-US" sz="1700"/>
              <a:t>: late summer until frost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b="1"/>
              <a:t>Yield per acre</a:t>
            </a:r>
            <a:r>
              <a:rPr lang="en-US" sz="1700"/>
              <a:t>: unknown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b="1"/>
              <a:t>Price per lb: </a:t>
            </a:r>
            <a:r>
              <a:rPr lang="en-US" sz="1700"/>
              <a:t>unknown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/>
          </a:p>
        </p:txBody>
      </p:sp>
    </p:spTree>
    <p:extLst>
      <p:ext uri="{BB962C8B-B14F-4D97-AF65-F5344CB8AC3E}">
        <p14:creationId xmlns:p14="http://schemas.microsoft.com/office/powerpoint/2010/main" val="17272038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E4C343D-B318-F356-8DC9-6AB893B1C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200"/>
              <a:t>Bitter Melon: Special Considerations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D1349E4-4D37-9B8D-0C70-87E7EFA757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2000"/>
              <a:t> Soaking seed overnight and bottom heat aids in germination. </a:t>
            </a:r>
          </a:p>
          <a:p>
            <a:pPr>
              <a:spcAft>
                <a:spcPts val="600"/>
              </a:spcAft>
            </a:pPr>
            <a:r>
              <a:rPr lang="en-US" sz="2000" b="1" i="1"/>
              <a:t> </a:t>
            </a:r>
            <a:r>
              <a:rPr lang="en-US" sz="2000"/>
              <a:t>Susceptible to same problems as other cucurbits, including mildews and cucumber beetles.</a:t>
            </a:r>
          </a:p>
          <a:p>
            <a:pPr>
              <a:spcAft>
                <a:spcPts val="600"/>
              </a:spcAft>
            </a:pPr>
            <a:r>
              <a:rPr lang="en-US" sz="2000"/>
              <a:t> Trellis for ease of harvest.</a:t>
            </a:r>
          </a:p>
          <a:p>
            <a:pPr>
              <a:spcAft>
                <a:spcPts val="600"/>
              </a:spcAft>
            </a:pPr>
            <a:r>
              <a:rPr lang="en-US" sz="2000"/>
              <a:t> Culinary and medicinal. </a:t>
            </a:r>
          </a:p>
          <a:p>
            <a:pPr>
              <a:spcAft>
                <a:spcPts val="600"/>
              </a:spcAft>
            </a:pPr>
            <a:endParaRPr lang="en-US" sz="2000"/>
          </a:p>
          <a:p>
            <a:pPr marL="0">
              <a:spcAft>
                <a:spcPts val="600"/>
              </a:spcAft>
            </a:pPr>
            <a:endParaRPr lang="en-US" sz="2000" b="1" i="1"/>
          </a:p>
          <a:p>
            <a:pPr marL="0"/>
            <a:endParaRPr lang="en-US" sz="2000"/>
          </a:p>
          <a:p>
            <a:pPr marL="285750"/>
            <a:endParaRPr lang="en-US" sz="2000"/>
          </a:p>
          <a:p>
            <a:pPr marL="285750"/>
            <a:endParaRPr lang="en-US" sz="2000"/>
          </a:p>
          <a:p>
            <a:endParaRPr lang="en-US" sz="2000"/>
          </a:p>
        </p:txBody>
      </p:sp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F8C85C5F-0423-7CB1-71DD-8B0E517B249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03" r="13270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205944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4876</TotalTime>
  <Words>1158</Words>
  <Application>Microsoft Office PowerPoint</Application>
  <PresentationFormat>Widescreen</PresentationFormat>
  <Paragraphs>211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Aptos</vt:lpstr>
      <vt:lpstr>Aptos Display</vt:lpstr>
      <vt:lpstr>Arial</vt:lpstr>
      <vt:lpstr>Calibri</vt:lpstr>
      <vt:lpstr>Calibri Light</vt:lpstr>
      <vt:lpstr>Courier New</vt:lpstr>
      <vt:lpstr>Office Theme</vt:lpstr>
      <vt:lpstr>Crop Profile: Tulsi</vt:lpstr>
      <vt:lpstr>Tulsi: Special Considerations</vt:lpstr>
      <vt:lpstr>PowerPoint Presentation</vt:lpstr>
      <vt:lpstr>Tulsi  Ocimum spp.</vt:lpstr>
      <vt:lpstr> Crop Profile: Ashwagandha</vt:lpstr>
      <vt:lpstr>Ashwagandha: Special Considerations</vt:lpstr>
      <vt:lpstr>Ashwagandha  Withania somnifera</vt:lpstr>
      <vt:lpstr> Crop Profile: Astragalus </vt:lpstr>
      <vt:lpstr>Astragalus: Special Considerations</vt:lpstr>
      <vt:lpstr> Crop Profile: Red Sage</vt:lpstr>
      <vt:lpstr>Red Sage: Special Considerations</vt:lpstr>
      <vt:lpstr>Red Sage  Salvia miltiorrhiza</vt:lpstr>
      <vt:lpstr> Crop Profile: Bitter Melon</vt:lpstr>
      <vt:lpstr>Bitter Melon: Special Considerations</vt:lpstr>
    </vt:vector>
  </TitlesOfParts>
  <Company>Oregon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Buckland, Kristine</dc:creator>
  <cp:lastModifiedBy>Buckland, Kristine</cp:lastModifiedBy>
  <cp:revision>4</cp:revision>
  <dcterms:created xsi:type="dcterms:W3CDTF">2024-05-24T13:18:27Z</dcterms:created>
  <dcterms:modified xsi:type="dcterms:W3CDTF">2024-05-27T22:34:51Z</dcterms:modified>
</cp:coreProperties>
</file>